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73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907425-FF18-44DA-8168-D35AEB69BA92}" v="79" dt="2022-03-07T20:00:59.25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2.jpeg>
</file>

<file path=ppt/media/image3.jpeg>
</file>

<file path=ppt/media/image4.png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8" name="Shape 10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24000" y="1122680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354"/>
            <a:ext cx="9144000" cy="1655447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le Text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21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0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215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831850" y="1710053"/>
            <a:ext cx="10515600" cy="2852422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779"/>
            <a:ext cx="10515600" cy="149987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C8C8C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C8C8C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C8C8C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C8C8C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C8C8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65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5601" cy="132588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40105" y="1681478"/>
            <a:ext cx="5157471" cy="823597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0">
              <a:buSzTx/>
              <a:buFontTx/>
              <a:buNone/>
              <a:defRPr sz="2400" b="1"/>
            </a:lvl2pPr>
            <a:lvl3pPr marL="0" indent="0">
              <a:buSzTx/>
              <a:buFontTx/>
              <a:buNone/>
              <a:defRPr sz="2400" b="1"/>
            </a:lvl3pPr>
            <a:lvl4pPr marL="0" indent="0">
              <a:buSzTx/>
              <a:buFontTx/>
              <a:buNone/>
              <a:defRPr sz="2400" b="1"/>
            </a:lvl4pPr>
            <a:lvl5pPr marL="0" indent="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1921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504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1921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1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504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40105" y="2057400"/>
            <a:ext cx="3931921" cy="381190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9" y="6414761"/>
            <a:ext cx="258622" cy="24830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C8C8C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"/><Relationship Id="rId13" Type="http://schemas.openxmlformats.org/officeDocument/2006/relationships/image" Target="../media/image15.tif"/><Relationship Id="rId3" Type="http://schemas.openxmlformats.org/officeDocument/2006/relationships/image" Target="../media/image5.tif"/><Relationship Id="rId7" Type="http://schemas.openxmlformats.org/officeDocument/2006/relationships/image" Target="../media/image9.tif"/><Relationship Id="rId12" Type="http://schemas.openxmlformats.org/officeDocument/2006/relationships/image" Target="../media/image14.tif"/><Relationship Id="rId2" Type="http://schemas.openxmlformats.org/officeDocument/2006/relationships/image" Target="../media/image2.jpeg"/><Relationship Id="rId16" Type="http://schemas.openxmlformats.org/officeDocument/2006/relationships/image" Target="../media/image18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"/><Relationship Id="rId11" Type="http://schemas.openxmlformats.org/officeDocument/2006/relationships/image" Target="../media/image13.tif"/><Relationship Id="rId5" Type="http://schemas.openxmlformats.org/officeDocument/2006/relationships/image" Target="../media/image7.tif"/><Relationship Id="rId15" Type="http://schemas.openxmlformats.org/officeDocument/2006/relationships/image" Target="../media/image17.tif"/><Relationship Id="rId10" Type="http://schemas.openxmlformats.org/officeDocument/2006/relationships/image" Target="../media/image12.tif"/><Relationship Id="rId4" Type="http://schemas.openxmlformats.org/officeDocument/2006/relationships/image" Target="../media/image6.tif"/><Relationship Id="rId9" Type="http://schemas.openxmlformats.org/officeDocument/2006/relationships/image" Target="../media/image11.tif"/><Relationship Id="rId14" Type="http://schemas.openxmlformats.org/officeDocument/2006/relationships/image" Target="../media/image16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000" cy="238760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Node JS Intro</a:t>
            </a:r>
          </a:p>
        </p:txBody>
      </p:sp>
      <p:sp>
        <p:nvSpPr>
          <p:cNvPr id="111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1524000" y="3602354"/>
            <a:ext cx="9144000" cy="1655447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2" name="Rectangle1"/>
          <p:cNvSpPr txBox="1"/>
          <p:nvPr/>
        </p:nvSpPr>
        <p:spPr>
          <a:xfrm>
            <a:off x="247013" y="5735321"/>
            <a:ext cx="5152884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 anchor="t">
            <a:spAutoFit/>
          </a:bodyPr>
          <a:lstStyle>
            <a:lvl1pPr>
              <a:defRPr sz="1600">
                <a:solidFill>
                  <a:srgbClr val="FFFFFF"/>
                </a:solidFill>
                <a:latin typeface="Futura PT Bold"/>
                <a:ea typeface="Futura PT Bold"/>
                <a:cs typeface="Futura PT Bold"/>
                <a:sym typeface="Futura PT Bold"/>
              </a:defRPr>
            </a:lvl1pPr>
          </a:lstStyle>
          <a:p>
            <a:r>
              <a:rPr dirty="0"/>
              <a:t>Lecturers: </a:t>
            </a:r>
            <a:r>
              <a:rPr lang="en-GB" dirty="0" err="1"/>
              <a:t>Gjorge</a:t>
            </a:r>
            <a:r>
              <a:rPr lang="en-GB" dirty="0"/>
              <a:t> Dimitrov &amp; </a:t>
            </a:r>
            <a:r>
              <a:rPr lang="en-GB" dirty="0" err="1"/>
              <a:t>Borche</a:t>
            </a:r>
            <a:r>
              <a:rPr lang="en-GB" dirty="0"/>
              <a:t> </a:t>
            </a:r>
            <a:r>
              <a:rPr lang="en-GB" dirty="0" err="1"/>
              <a:t>Borisovski</a:t>
            </a:r>
            <a:endParaRPr dirty="0" err="1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1"/>
          <p:cNvSpPr txBox="1">
            <a:spLocks noGrp="1"/>
          </p:cNvSpPr>
          <p:nvPr>
            <p:ph type="title"/>
          </p:nvPr>
        </p:nvSpPr>
        <p:spPr>
          <a:xfrm>
            <a:off x="838200" y="365124"/>
            <a:ext cx="10515600" cy="132588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Why use Node.js?</a:t>
            </a:r>
          </a:p>
        </p:txBody>
      </p:sp>
      <p:sp>
        <p:nvSpPr>
          <p:cNvPr id="136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makes building scalable network programs easy. Some of its advantages include: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is generally fast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rarely blocks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offers a unified programming language and data type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Everything is asynchronous 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yields great concurrency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1"/>
          <p:cNvSpPr txBox="1">
            <a:spLocks noGrp="1"/>
          </p:cNvSpPr>
          <p:nvPr>
            <p:ph type="title"/>
          </p:nvPr>
        </p:nvSpPr>
        <p:spPr>
          <a:xfrm>
            <a:off x="838199" y="422051"/>
            <a:ext cx="10515601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How does Node.js work?</a:t>
            </a:r>
          </a:p>
        </p:txBody>
      </p:sp>
      <p:sp>
        <p:nvSpPr>
          <p:cNvPr id="139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140" name="Node.js_Architecture_Workflow.png" descr="Node.js_Architecture_Workflo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934" y="1410831"/>
            <a:ext cx="9814558" cy="4539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How does Node.js work?</a:t>
            </a:r>
          </a:p>
        </p:txBody>
      </p:sp>
      <p:sp>
        <p:nvSpPr>
          <p:cNvPr id="14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496101"/>
            <a:ext cx="10515600" cy="4681179"/>
          </a:xfrm>
          <a:prstGeom prst="rect">
            <a:avLst/>
          </a:prstGeom>
        </p:spPr>
        <p:txBody>
          <a:bodyPr/>
          <a:lstStyle/>
          <a:p>
            <a:pPr marL="170848" indent="-170848" defTabSz="649223">
              <a:spcBef>
                <a:spcPts val="700"/>
              </a:spcBef>
              <a:buFontTx/>
              <a:defRPr sz="1703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Clients send requests to the webserver to interact with the web application. Requests can be non-blocking or blocking:</a:t>
            </a:r>
          </a:p>
          <a:p>
            <a:pPr marL="170848" indent="-170848" defTabSz="649223">
              <a:spcBef>
                <a:spcPts val="700"/>
              </a:spcBef>
              <a:buFontTx/>
              <a:defRPr sz="1703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Querying for data</a:t>
            </a:r>
          </a:p>
          <a:p>
            <a:pPr marL="170848" indent="-170848" defTabSz="649223">
              <a:spcBef>
                <a:spcPts val="700"/>
              </a:spcBef>
              <a:buFontTx/>
              <a:defRPr sz="1703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Deleting data </a:t>
            </a:r>
          </a:p>
          <a:p>
            <a:pPr marL="170848" indent="-170848" defTabSz="649223">
              <a:spcBef>
                <a:spcPts val="700"/>
              </a:spcBef>
              <a:buFontTx/>
              <a:defRPr sz="1703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Updating the data</a:t>
            </a:r>
          </a:p>
          <a:p>
            <a:pPr marL="170848" indent="-170848" defTabSz="649223">
              <a:spcBef>
                <a:spcPts val="700"/>
              </a:spcBef>
              <a:buFontTx/>
              <a:defRPr sz="1703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retrieves the incoming requests and adds those to the Event Queue</a:t>
            </a:r>
          </a:p>
          <a:p>
            <a:pPr marL="170848" indent="-170848" defTabSz="649223">
              <a:spcBef>
                <a:spcPts val="700"/>
              </a:spcBef>
              <a:buFontTx/>
              <a:defRPr sz="1703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requests are then passed one-by-one through the Event Loop. It checks if the requests are simple enough not to require any external resources</a:t>
            </a:r>
          </a:p>
          <a:p>
            <a:pPr marL="170848" indent="-170848" defTabSz="649223">
              <a:spcBef>
                <a:spcPts val="700"/>
              </a:spcBef>
              <a:buFontTx/>
              <a:defRPr sz="1703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Event Loop processes simple requests (non-blocking operations), such as I/O Polling, and returns the responses to the corresponding clients</a:t>
            </a:r>
          </a:p>
          <a:p>
            <a:pPr marL="0" indent="0" defTabSz="649223">
              <a:spcBef>
                <a:spcPts val="700"/>
              </a:spcBef>
              <a:buSzTx/>
              <a:buFontTx/>
              <a:buNone/>
              <a:defRPr sz="1703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 single thread from the Thread Pool is assigned to a single complex request. This thread is responsible for completing a particular blocking request by accessing external resources, such as computation, database, file system, etc.</a:t>
            </a:r>
          </a:p>
          <a:p>
            <a:pPr marL="0" indent="0" defTabSz="649223">
              <a:spcBef>
                <a:spcPts val="700"/>
              </a:spcBef>
              <a:buSzTx/>
              <a:buFontTx/>
              <a:buNone/>
              <a:defRPr sz="1703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Once the task is carried out completely, the response is sent to the Event Loop that sends that response back to the client.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Why is Node.js Single-threaded?</a:t>
            </a:r>
          </a:p>
        </p:txBody>
      </p:sp>
      <p:sp>
        <p:nvSpPr>
          <p:cNvPr id="146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496101"/>
            <a:ext cx="10515600" cy="468117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Node.js is single-threaded for async processing. By doing async processing on a single-thread under typical web loads, more performance and scalability can be achieved instead of the typical thread-based implementation.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How would you define the term I/O? </a:t>
            </a:r>
          </a:p>
        </p:txBody>
      </p:sp>
      <p:sp>
        <p:nvSpPr>
          <p:cNvPr id="149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735447"/>
            <a:ext cx="10515600" cy="444183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term I/O is used to describe any program, operation, or device that transfers data to or from a medium and to or from another medium</a:t>
            </a:r>
          </a:p>
          <a:p>
            <a:pPr marL="0" indent="0">
              <a:buSzTx/>
              <a:buFontTx/>
              <a:buNone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Every transfer is an output from one medium and an input into another. The medium can be a physical device, network, or files within a system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How is Node.js most frequently used?</a:t>
            </a:r>
          </a:p>
        </p:txBody>
      </p:sp>
      <p:sp>
        <p:nvSpPr>
          <p:cNvPr id="152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735447"/>
            <a:ext cx="10515600" cy="4441833"/>
          </a:xfrm>
          <a:prstGeom prst="rect">
            <a:avLst/>
          </a:prstGeom>
        </p:spPr>
        <p:txBody>
          <a:bodyPr/>
          <a:lstStyle/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Real-time chats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Internet of Things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Complex SPAs (Single-Page Applications)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Real-time collaboration tools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Streaming applications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Microservices architecture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Why is Node.js preferred over other backend technologies like Java and .NET?</a:t>
            </a:r>
          </a:p>
        </p:txBody>
      </p:sp>
      <p:sp>
        <p:nvSpPr>
          <p:cNvPr id="155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735447"/>
            <a:ext cx="10515600" cy="4441833"/>
          </a:xfrm>
          <a:prstGeom prst="rect">
            <a:avLst/>
          </a:prstGeom>
        </p:spPr>
        <p:txBody>
          <a:bodyPr/>
          <a:lstStyle/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is very fast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 Package Manager has over 50,000 bundles available at the developer’s disposal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Perfect for data-intensive, real-time web applications, as Node.js never waits for an API to return data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Better synchronization of code between server and client due to same code base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Easy for web developers to start using Node.js in their projects as it is a JavaScript library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Pros and cons of Node.js?</a:t>
            </a:r>
          </a:p>
        </p:txBody>
      </p:sp>
      <p:graphicFrame>
        <p:nvGraphicFramePr>
          <p:cNvPr id="158" name="Table"/>
          <p:cNvGraphicFramePr/>
          <p:nvPr/>
        </p:nvGraphicFramePr>
        <p:xfrm>
          <a:off x="1423483" y="1680908"/>
          <a:ext cx="9345032" cy="4031635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46725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725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6327"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 b="1"/>
                        <a:t>Pros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 b="1"/>
                        <a:t>Cons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6327"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/>
                        <a:t>Fast processing and an event-based model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/>
                        <a:t>Not suitable for heavy computational tasks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6327"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/>
                        <a:t>Uses JavaScript, which is well-known amongst developers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/>
                        <a:t>Using callback is complex since you end up with several nested callbacks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6327"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/>
                        <a:t>Node Package Manager has over 50,000 packages that provide the functionality to an application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/>
                        <a:t>Dealing with relational databases is not as “natural” as in other environments/frameworks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6327"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/>
                        <a:t>Best suited for streaming huge amounts of data and I/O intensive operations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indent="457200" algn="ctr">
                        <a:defRPr sz="1800"/>
                      </a:pPr>
                      <a:r>
                        <a:rPr sz="1700"/>
                        <a:t>Since Node.js is single-threaded, CPU intensive tasks are not its strong suit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Who is using Node.js?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398" y="1826828"/>
            <a:ext cx="1767121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1023" y="1826828"/>
            <a:ext cx="1767121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911" y="1826828"/>
            <a:ext cx="1977492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2859" y="1828283"/>
            <a:ext cx="1762166" cy="10352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8795" y="1826828"/>
            <a:ext cx="1767121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5398" y="2909908"/>
            <a:ext cx="1767121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01023" y="2909908"/>
            <a:ext cx="1767121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age" descr="Image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71399" y="2909908"/>
            <a:ext cx="1767121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Image" descr="Image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64714" y="2909908"/>
            <a:ext cx="3163764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Image" descr="Image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08507" y="3992988"/>
            <a:ext cx="1325883" cy="13258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46400" y="4136838"/>
            <a:ext cx="2076367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6371" y="4105249"/>
            <a:ext cx="2307074" cy="1038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Image" descr="Image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163035" y="3992988"/>
            <a:ext cx="2307075" cy="12112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Image" descr="Image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654672" y="2909908"/>
            <a:ext cx="2076366" cy="10381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Difference between frontend and backend development</a:t>
            </a:r>
          </a:p>
        </p:txBody>
      </p:sp>
      <p:sp>
        <p:nvSpPr>
          <p:cNvPr id="115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735447"/>
            <a:ext cx="10515600" cy="4441833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/>
          <a:p>
            <a:pPr marL="0" indent="0">
              <a:buNone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 * What we've learned?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0FAAF05-D6E1-403C-AA27-637174C80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686" y="2371958"/>
            <a:ext cx="4820557" cy="357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6668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Difference between frontend and backend development</a:t>
            </a:r>
          </a:p>
        </p:txBody>
      </p:sp>
      <p:sp>
        <p:nvSpPr>
          <p:cNvPr id="115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735447"/>
            <a:ext cx="10515600" cy="4441833"/>
          </a:xfrm>
          <a:prstGeom prst="rect">
            <a:avLst/>
          </a:prstGeom>
        </p:spPr>
        <p:txBody>
          <a:bodyPr/>
          <a:lstStyle/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Front-end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Frontend refers to the client-side of an application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is the part of a web application that users can see and interact with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typically includes everything that attributes to the visual aspects of a web application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HTML, CSS, JavaScript, Angular, and ReactJS are some of the essentials of frontend development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Difference between frontend and backend development</a:t>
            </a:r>
          </a:p>
        </p:txBody>
      </p:sp>
      <p:sp>
        <p:nvSpPr>
          <p:cNvPr id="118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735447"/>
            <a:ext cx="10515600" cy="4441833"/>
          </a:xfrm>
          <a:prstGeom prst="rect">
            <a:avLst/>
          </a:prstGeom>
        </p:spPr>
        <p:txBody>
          <a:bodyPr/>
          <a:lstStyle/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Back-end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Backend refers to the server-side of an application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constitutes everything that happens behind the scenes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It generally includes a web server that communicates with a database to serve requests</a:t>
            </a:r>
          </a:p>
          <a:p>
            <a:pPr marL="240631" indent="-240631">
              <a:buFontTx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Java, C#, Python, and Node.js are some of the backend development technologies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History of Node.js</a:t>
            </a:r>
          </a:p>
        </p:txBody>
      </p:sp>
      <p:sp>
        <p:nvSpPr>
          <p:cNvPr id="12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735447"/>
            <a:ext cx="10515600" cy="4441833"/>
          </a:xfrm>
          <a:prstGeom prst="rect">
            <a:avLst/>
          </a:prstGeom>
        </p:spPr>
        <p:txBody>
          <a:bodyPr/>
          <a:lstStyle/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2009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is born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first form of npm is created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2010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Express is born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Socket.io is born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2011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npm hits version 1.0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Larger companies start adopting Node.js: LinkedIn, Uber, etc.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hapi is born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2012</a:t>
            </a:r>
          </a:p>
          <a:p>
            <a:pPr marL="158816" indent="-158816" defTabSz="603504">
              <a:spcBef>
                <a:spcPts val="600"/>
              </a:spcBef>
              <a:buFontTx/>
              <a:defRPr sz="1584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Adoption continues very rapidly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History of Node.js</a:t>
            </a:r>
          </a:p>
        </p:txBody>
      </p:sp>
      <p:sp>
        <p:nvSpPr>
          <p:cNvPr id="124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735447"/>
            <a:ext cx="10515600" cy="4441833"/>
          </a:xfrm>
          <a:prstGeom prst="rect">
            <a:avLst/>
          </a:prstGeom>
        </p:spPr>
        <p:txBody>
          <a:bodyPr/>
          <a:lstStyle/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2013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First big blogging platform using Node.js: Ghost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Koa is born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2014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Big Fork: io.js is a major fork of Node.js, with the goal of introducing ES6 support and moving faster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2015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 Node.js Foundation is born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IO.js is merged back into Node.js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npm introduces private modules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4 (versions 1, 2 and 3 never previously released)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2016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 leftpad incident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Yarn is born</a:t>
            </a:r>
          </a:p>
          <a:p>
            <a:pPr marL="144378" indent="-144378" defTabSz="548640">
              <a:spcBef>
                <a:spcPts val="600"/>
              </a:spcBef>
              <a:buFontTx/>
              <a:defRPr sz="144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6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1"/>
          <p:cNvSpPr txBox="1">
            <a:spLocks noGrp="1"/>
          </p:cNvSpPr>
          <p:nvPr>
            <p:ph type="title"/>
          </p:nvPr>
        </p:nvSpPr>
        <p:spPr>
          <a:xfrm>
            <a:off x="838200" y="422051"/>
            <a:ext cx="10515600" cy="13258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History of Node.js</a:t>
            </a:r>
          </a:p>
        </p:txBody>
      </p:sp>
      <p:sp>
        <p:nvSpPr>
          <p:cNvPr id="127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735447"/>
            <a:ext cx="10515600" cy="4441833"/>
          </a:xfrm>
          <a:prstGeom prst="rect">
            <a:avLst/>
          </a:prstGeom>
        </p:spPr>
        <p:txBody>
          <a:bodyPr/>
          <a:lstStyle/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2017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npm focuses more on security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8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HTTP/2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V8 introduces Node.js in its testing suite, officially making Node.js a target for the JS engine, in addition to Chrome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3 billion npm downloads every week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2018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10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ES modules .mjs experimental support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11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2019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12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13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2020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14</a:t>
            </a:r>
          </a:p>
          <a:p>
            <a:pPr marL="125128" indent="-125128" defTabSz="475487">
              <a:spcBef>
                <a:spcPts val="500"/>
              </a:spcBef>
              <a:buFontTx/>
              <a:defRPr sz="1248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15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1"/>
          <p:cNvSpPr txBox="1">
            <a:spLocks noGrp="1"/>
          </p:cNvSpPr>
          <p:nvPr>
            <p:ph type="title"/>
          </p:nvPr>
        </p:nvSpPr>
        <p:spPr>
          <a:xfrm>
            <a:off x="838200" y="365124"/>
            <a:ext cx="10515600" cy="132588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What is Node.js?</a:t>
            </a:r>
          </a:p>
        </p:txBody>
      </p:sp>
      <p:sp>
        <p:nvSpPr>
          <p:cNvPr id="130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is an </a:t>
            </a:r>
            <a:r>
              <a:rPr b="1"/>
              <a:t>open-source</a:t>
            </a:r>
            <a:r>
              <a:t>, </a:t>
            </a:r>
            <a:r>
              <a:rPr b="1"/>
              <a:t>cross-platform</a:t>
            </a:r>
            <a:r>
              <a:t>, </a:t>
            </a:r>
            <a:r>
              <a:rPr b="1"/>
              <a:t>JavaScript runtime environment</a:t>
            </a:r>
            <a:r>
              <a:t> which runs web applications outside the client’s browser. It is used to create server-side web applications.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 1"/>
          <p:cNvSpPr txBox="1">
            <a:spLocks noGrp="1"/>
          </p:cNvSpPr>
          <p:nvPr>
            <p:ph type="title"/>
          </p:nvPr>
        </p:nvSpPr>
        <p:spPr>
          <a:xfrm>
            <a:off x="838200" y="365124"/>
            <a:ext cx="10515600" cy="132588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002C5E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Where can you use it?</a:t>
            </a:r>
          </a:p>
        </p:txBody>
      </p:sp>
      <p:sp>
        <p:nvSpPr>
          <p:cNvPr id="133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2400">
                <a:solidFill>
                  <a:srgbClr val="30549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Node.js is perfect for </a:t>
            </a:r>
            <a:r>
              <a:rPr b="1"/>
              <a:t>data-intensive applications</a:t>
            </a:r>
            <a:r>
              <a:t> as it uses an </a:t>
            </a:r>
            <a:r>
              <a:rPr b="1"/>
              <a:t>asynchronous</a:t>
            </a:r>
            <a:r>
              <a:t>, </a:t>
            </a:r>
            <a:r>
              <a:rPr b="1"/>
              <a:t>event-driven</a:t>
            </a:r>
            <a:r>
              <a:t> model. You can use  </a:t>
            </a:r>
            <a:r>
              <a:rPr b="1"/>
              <a:t>I/O</a:t>
            </a:r>
            <a:r>
              <a:t> intensive web applications like video streaming sites. You can also use it for developing: Real-time web applications, Network applications, General-purpose applications, and Distributed systems.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Presentation">
  <a:themeElements>
    <a:clrScheme name="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Presentation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resentation">
  <a:themeElements>
    <a:clrScheme name="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Presentation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Presentation</vt:lpstr>
      <vt:lpstr>Node JS Intro</vt:lpstr>
      <vt:lpstr>Difference between frontend and backend development</vt:lpstr>
      <vt:lpstr>Difference between frontend and backend development</vt:lpstr>
      <vt:lpstr>Difference between frontend and backend development</vt:lpstr>
      <vt:lpstr>History of Node.js</vt:lpstr>
      <vt:lpstr>History of Node.js</vt:lpstr>
      <vt:lpstr>History of Node.js</vt:lpstr>
      <vt:lpstr>What is Node.js?</vt:lpstr>
      <vt:lpstr>Where can you use it?</vt:lpstr>
      <vt:lpstr>Why use Node.js?</vt:lpstr>
      <vt:lpstr>How does Node.js work?</vt:lpstr>
      <vt:lpstr>How does Node.js work?</vt:lpstr>
      <vt:lpstr>Why is Node.js Single-threaded?</vt:lpstr>
      <vt:lpstr>How would you define the term I/O? </vt:lpstr>
      <vt:lpstr>How is Node.js most frequently used?</vt:lpstr>
      <vt:lpstr>Why is Node.js preferred over other backend technologies like Java and .NET?</vt:lpstr>
      <vt:lpstr>Pros and cons of Node.js?</vt:lpstr>
      <vt:lpstr>Who is using Node.js?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 Intro</dc:title>
  <cp:revision>16</cp:revision>
  <dcterms:modified xsi:type="dcterms:W3CDTF">2022-03-08T21:23:11Z</dcterms:modified>
</cp:coreProperties>
</file>